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8" r:id="rId1"/>
  </p:sldMasterIdLst>
  <p:sldIdLst>
    <p:sldId id="256" r:id="rId2"/>
    <p:sldId id="257" r:id="rId3"/>
    <p:sldId id="258" r:id="rId4"/>
    <p:sldId id="272" r:id="rId5"/>
    <p:sldId id="260" r:id="rId6"/>
    <p:sldId id="273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0F8CF-692C-4963-8B5E-D1C0928CF1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9612" y="1013984"/>
            <a:ext cx="7714388" cy="3260635"/>
          </a:xfrm>
        </p:spPr>
        <p:txBody>
          <a:bodyPr anchor="b"/>
          <a:lstStyle>
            <a:lvl1pPr algn="l"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419655-1613-4CC0-BBE9-BD2CB2C3C7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29612" y="4848464"/>
            <a:ext cx="7714388" cy="1085849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267FFF-6BC4-4DF0-BC55-B2C3BFD8E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5/1/2023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389830-A1B7-484B-832C-F64A558BDF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A8F727-72C8-47A9-8E54-AD8459028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EED5540-64E5-4258-ABA4-753F07B71B38}"/>
              </a:ext>
            </a:extLst>
          </p:cNvPr>
          <p:cNvCxnSpPr>
            <a:cxnSpLocks/>
          </p:cNvCxnSpPr>
          <p:nvPr/>
        </p:nvCxnSpPr>
        <p:spPr>
          <a:xfrm>
            <a:off x="1524000" y="4571506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94196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8A5DE-E5C6-4DB9-AD28-8F1EAC6F5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63E08E-9B2D-4740-9AC6-D5E1CFB95F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429566" y="2229957"/>
            <a:ext cx="9238434" cy="3866043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4E3736-E8AA-4F58-9D3A-27050B287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5/1/2023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E95E84-15BC-478B-9DAB-15025867B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E9D98F-E0A8-4254-A957-7F17811D0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1247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7DE70F5-2276-4F91-9FC2-8DA4B528814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44000" y="1467699"/>
            <a:ext cx="1758461" cy="4628301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1856C5-C2FD-45E4-A631-AC06B5495B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182312" y="1467699"/>
            <a:ext cx="7839379" cy="4628301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E336EA-B6DD-4115-9C67-79A24C866E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5/1/2023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EA668B-1DAB-449C-9BA4-7B1572A22B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C6567E-119D-4C98-93FF-73A332803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9342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EF94C-BCB1-4F4C-AF70-DD2A5C4E33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45445"/>
            <a:ext cx="9238434" cy="857559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909B75-A057-44B5-872F-DF01BDC8EA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9566" y="2286000"/>
            <a:ext cx="9238434" cy="3810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06260C-3219-4812-88F2-3162D37F29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5/1/2023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762B73-9C01-4BE3-A199-782BE6EBA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761492-EB56-4454-9D2A-8BB94AACB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918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980A128-A52A-402C-865B-1BF08D7F045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900447-3778-4AB7-ACB3-7C2313FE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1745" y="1287554"/>
            <a:ext cx="8284963" cy="3113064"/>
          </a:xfrm>
        </p:spPr>
        <p:txBody>
          <a:bodyPr anchor="t"/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B910C9-BA3C-4D31-9C62-2C2408591F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21744" y="4619707"/>
            <a:ext cx="7722256" cy="1476293"/>
          </a:xfrm>
        </p:spPr>
        <p:txBody>
          <a:bodyPr anchor="b">
            <a:normAutofit/>
          </a:bodyPr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742E8A-6B69-406B-A3DF-0A1B76832E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5/1/2023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D665CF-4461-4BB8-8F3A-ED1CB1084C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898B27-5EF3-49F4-B3CE-F3CF419AE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590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3F3BA-5AD5-4F15-97B2-E4652D1D4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13411"/>
            <a:ext cx="9238434" cy="88959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A997B8-1FD3-40E6-A486-256EB41DB7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29566" y="2135565"/>
            <a:ext cx="4495800" cy="396043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83F4D8-AA9A-4AF7-86EA-E4D797B98C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135565"/>
            <a:ext cx="4495800" cy="396043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08823E-BC08-4810-9BFF-35D2EA2AE7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5/1/2023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DD2BFB-BB2C-4C4A-A6E1-DD223C2BE0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D369B2-12F8-4583-8A7F-523C9A3EF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3772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C717F-84B9-44BA-8DD6-680394AB19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79150"/>
            <a:ext cx="9238434" cy="82391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1217D6-7448-4625-964F-5D82F65F11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29567" y="2013217"/>
            <a:ext cx="4495799" cy="704232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800" b="0" cap="all" spc="3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3A534C-0B54-4327-99C0-4F0019FD21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29567" y="3048000"/>
            <a:ext cx="4495800" cy="3048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89D4A63-0795-4B74-8C11-5FE7944118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2013215"/>
            <a:ext cx="4495800" cy="70423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800" b="0" cap="all" spc="3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3D16F3-F747-441B-9854-27225954DE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3048000"/>
            <a:ext cx="4495800" cy="3048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E8168E2-6B97-486E-B0E4-4E7F5CDBB5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5/1/2023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05D3E2B-2F4E-4347-A8E9-27EB7D035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C1FC4F5-6876-414E-9E30-84706A3F5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70D2F04-5474-46B9-B838-858CDF4AB2D2}"/>
              </a:ext>
            </a:extLst>
          </p:cNvPr>
          <p:cNvCxnSpPr>
            <a:cxnSpLocks/>
          </p:cNvCxnSpPr>
          <p:nvPr/>
        </p:nvCxnSpPr>
        <p:spPr>
          <a:xfrm>
            <a:off x="6270727" y="2876662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CADEE893-BE45-47F3-BCF0-02424B3503CC}"/>
              </a:ext>
            </a:extLst>
          </p:cNvPr>
          <p:cNvSpPr/>
          <p:nvPr/>
        </p:nvSpPr>
        <p:spPr>
          <a:xfrm>
            <a:off x="-1171838" y="4592406"/>
            <a:ext cx="808262" cy="3897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FB5178A-4501-4B56-8BF1-D083D7B021CE}"/>
              </a:ext>
            </a:extLst>
          </p:cNvPr>
          <p:cNvCxnSpPr>
            <a:cxnSpLocks/>
          </p:cNvCxnSpPr>
          <p:nvPr/>
        </p:nvCxnSpPr>
        <p:spPr>
          <a:xfrm>
            <a:off x="1524000" y="2876662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42774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52109C6-041C-42BA-B507-8EA298046ED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7BF877-20DD-40F4-AEA8-E1B6D5350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67DC874-15B5-4338-B7D1-8E393AB4C1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5/1/2023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66BAE3-24C5-483F-9141-D860A265E7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9AEEB4-66F8-4008-B616-804FB9D91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3150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46C975-8FFB-4A4B-9213-774EE3901D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5/1/2023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BA744F-475D-4105-8E4A-0258155495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3FA64C-7966-4D6F-88D7-4B89F2A1D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959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4ED5F-AB94-4DCF-8971-B8B2B55AF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3740" y="1558944"/>
            <a:ext cx="3279689" cy="1864196"/>
          </a:xfrm>
        </p:spPr>
        <p:txBody>
          <a:bodyPr anchor="b"/>
          <a:lstStyle>
            <a:lvl1pPr algn="r"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1EE4CB-68CF-4BF3-A891-8277AFD13D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0" y="762000"/>
            <a:ext cx="5333999" cy="5334000"/>
          </a:xfrm>
        </p:spPr>
        <p:txBody>
          <a:bodyPr anchor="ctr">
            <a:normAutofit/>
          </a:bodyPr>
          <a:lstStyle>
            <a:lvl1pPr>
              <a:defRPr sz="2800">
                <a:solidFill>
                  <a:schemeClr val="tx1"/>
                </a:solidFill>
              </a:defRPr>
            </a:lvl1pPr>
            <a:lvl2pPr>
              <a:defRPr sz="2400">
                <a:solidFill>
                  <a:schemeClr val="tx1"/>
                </a:solidFill>
              </a:defRPr>
            </a:lvl2pPr>
            <a:lvl3pPr>
              <a:defRPr sz="2000">
                <a:solidFill>
                  <a:schemeClr val="tx1"/>
                </a:solidFill>
              </a:defRPr>
            </a:lvl3pPr>
            <a:lvl4pPr>
              <a:defRPr sz="1800">
                <a:solidFill>
                  <a:schemeClr val="tx1"/>
                </a:solidFill>
              </a:defRPr>
            </a:lvl4pPr>
            <a:lvl5pPr>
              <a:defRPr sz="1800">
                <a:solidFill>
                  <a:schemeClr val="tx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292E72-B66D-40EE-B182-5585382A6D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43741" y="3649682"/>
            <a:ext cx="3233096" cy="1933605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73B694-B050-45F3-AE6F-A86A129F1C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5/1/2023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8AE423-9CA5-46B3-96B1-7586AD020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4B973D-F1F7-47BC-996D-6100B7C89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6194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E9949-4A1F-4DA9-9B75-A6180F954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3543" y="1383126"/>
            <a:ext cx="3289886" cy="2045874"/>
          </a:xfrm>
        </p:spPr>
        <p:txBody>
          <a:bodyPr anchor="b"/>
          <a:lstStyle>
            <a:lvl1pPr algn="r"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9A8D794-C670-4569-93D9-0FF8B35AA7A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34001" y="762000"/>
            <a:ext cx="5333999" cy="5334000"/>
          </a:xfrm>
        </p:spPr>
        <p:txBody>
          <a:bodyPr/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2486F6-AE67-4B34-B8E2-0B7576DC2E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33544" y="3649682"/>
            <a:ext cx="3243292" cy="1684317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98B11C-BB63-49A6-B488-29D4FBF8E1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5/1/2023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4B9166-6D36-4F0A-9ADD-33D49A0C3A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B22B8F-7760-41B3-9053-DD90255B9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5106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F84152A-7FE0-4708-B7C1-DBEC8F133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41621"/>
            <a:ext cx="9238434" cy="86138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11AB53-BAF9-439D-9451-47193CF2FF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29566" y="2285999"/>
            <a:ext cx="9238434" cy="3810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B96D9F-562A-496F-A530-A561994DC5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471087" y="4891318"/>
            <a:ext cx="26732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 b="1" cap="all" spc="300" baseline="0">
                <a:solidFill>
                  <a:schemeClr val="tx1"/>
                </a:solidFill>
              </a:defRPr>
            </a:lvl1pPr>
          </a:lstStyle>
          <a:p>
            <a:fld id="{3C2B07E4-CDF9-4C88-A2F3-04620E58224D}" type="datetimeFigureOut">
              <a:rPr lang="en-US" smtClean="0"/>
              <a:pPr/>
              <a:t>5/1/2023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3060FE-AAC3-4FAE-9EB4-BCAE72D956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473021" y="1609893"/>
            <a:ext cx="26694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 b="1" cap="all" spc="300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77EDB2-8F31-42FA-B253-62D2414663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92908" y="3219853"/>
            <a:ext cx="629653" cy="4298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 b="1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fld id="{EFE71E98-A417-4ECC-ACEB-C0490C20DB0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34247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1" r:id="rId6"/>
    <p:sldLayoutId id="2147483727" r:id="rId7"/>
    <p:sldLayoutId id="2147483728" r:id="rId8"/>
    <p:sldLayoutId id="2147483729" r:id="rId9"/>
    <p:sldLayoutId id="2147483730" r:id="rId10"/>
    <p:sldLayoutId id="2147483732" r:id="rId11"/>
  </p:sldLayoutIdLst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2800" b="1" kern="1200" cap="all" spc="6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914400" rtl="0" eaLnBrk="1" latinLnBrk="0" hangingPunct="1">
        <a:lnSpc>
          <a:spcPct val="130000"/>
        </a:lnSpc>
        <a:spcBef>
          <a:spcPts val="1000"/>
        </a:spcBef>
        <a:buSzPct val="8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274320" indent="0" algn="l" defTabSz="914400" rtl="0" eaLnBrk="1" latinLnBrk="0" hangingPunct="1">
        <a:lnSpc>
          <a:spcPct val="130000"/>
        </a:lnSpc>
        <a:spcBef>
          <a:spcPts val="500"/>
        </a:spcBef>
        <a:buSzPct val="85000"/>
        <a:buFontTx/>
        <a:buNone/>
        <a:defRPr sz="16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-182880" algn="l" defTabSz="914400" rtl="0" eaLnBrk="1" latinLnBrk="0" hangingPunct="1">
        <a:lnSpc>
          <a:spcPct val="130000"/>
        </a:lnSpc>
        <a:spcBef>
          <a:spcPts val="500"/>
        </a:spcBef>
        <a:buSzPct val="8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466344" indent="0" algn="l" defTabSz="914400" rtl="0" eaLnBrk="1" latinLnBrk="0" hangingPunct="1">
        <a:lnSpc>
          <a:spcPct val="130000"/>
        </a:lnSpc>
        <a:spcBef>
          <a:spcPts val="500"/>
        </a:spcBef>
        <a:buSzPct val="85000"/>
        <a:buFontTx/>
        <a:buNone/>
        <a:defRPr sz="12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640080" indent="-182880" algn="l" defTabSz="914400" rtl="0" eaLnBrk="1" latinLnBrk="0" hangingPunct="1">
        <a:lnSpc>
          <a:spcPct val="130000"/>
        </a:lnSpc>
        <a:spcBef>
          <a:spcPts val="500"/>
        </a:spcBef>
        <a:buSzPct val="85000"/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36ACF6A-FC06-4E10-819E-2E7BC69788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760E4C7-47B8-4356-ABCA-CC9C79E2D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Oval 12">
            <a:extLst>
              <a:ext uri="{FF2B5EF4-FFF2-40B4-BE49-F238E27FC236}">
                <a16:creationId xmlns:a16="http://schemas.microsoft.com/office/drawing/2014/main" id="{5C3A0317-07C5-421D-8353-23737ABDC4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3197" y="1113411"/>
            <a:ext cx="4629606" cy="462960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5BC615-02C2-A57B-223A-597FA2F9A0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8569" y="2286000"/>
            <a:ext cx="3936275" cy="1351706"/>
          </a:xfrm>
        </p:spPr>
        <p:txBody>
          <a:bodyPr anchor="b">
            <a:normAutofit/>
          </a:bodyPr>
          <a:lstStyle/>
          <a:p>
            <a:pPr algn="ctr">
              <a:lnSpc>
                <a:spcPct val="110000"/>
              </a:lnSpc>
            </a:pPr>
            <a:r>
              <a:rPr lang="en-GB" sz="2400"/>
              <a:t>Applied Orbital Mechanics: Project 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031FBF-8B4D-89F6-23B5-96BFEBC888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49360"/>
            <a:ext cx="3048000" cy="877585"/>
          </a:xfrm>
        </p:spPr>
        <p:txBody>
          <a:bodyPr>
            <a:normAutofit/>
          </a:bodyPr>
          <a:lstStyle/>
          <a:p>
            <a:pPr algn="ctr"/>
            <a:r>
              <a:rPr lang="en-GB" dirty="0"/>
              <a:t>Victor Branea</a:t>
            </a:r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46CA67-1268-918B-A77B-89369672562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l="25613" r="3275" b="-1"/>
          <a:stretch/>
        </p:blipFill>
        <p:spPr>
          <a:xfrm>
            <a:off x="6096000" y="-2357"/>
            <a:ext cx="6096000" cy="6858000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14C5C93-B9E9-4392-ADCF-ABF21209D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562423" y="3960586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94395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E3FC4-9DC9-E5B3-6182-9F5117ACE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383" y="-107080"/>
            <a:ext cx="10305234" cy="857559"/>
          </a:xfrm>
        </p:spPr>
        <p:txBody>
          <a:bodyPr/>
          <a:lstStyle/>
          <a:p>
            <a:r>
              <a:rPr lang="en-GB" dirty="0"/>
              <a:t>Full Force Model (</a:t>
            </a:r>
            <a:r>
              <a:rPr lang="en-GB" dirty="0" err="1"/>
              <a:t>inc</a:t>
            </a:r>
            <a:r>
              <a:rPr lang="en-GB" dirty="0"/>
              <a:t> = 110</a:t>
            </a:r>
            <a:r>
              <a:rPr lang="en-GB" b="1" dirty="0">
                <a:effectLst/>
              </a:rPr>
              <a:t>°, </a:t>
            </a:r>
            <a:r>
              <a:rPr lang="en-GB" b="1" dirty="0" err="1">
                <a:effectLst/>
              </a:rPr>
              <a:t>tof</a:t>
            </a:r>
            <a:r>
              <a:rPr lang="en-GB" b="1" dirty="0">
                <a:effectLst/>
              </a:rPr>
              <a:t> = 5 days)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B14051-F404-A1EC-ED2D-52E5870252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1097" y="1333087"/>
            <a:ext cx="3325932" cy="23983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59E6E74-8D6D-4330-E0A3-A43DA8D68B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7029" y="1333087"/>
            <a:ext cx="2986611" cy="239839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D558CC2-DCBF-010C-532D-51B7F07169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7492" y="1330251"/>
            <a:ext cx="3097745" cy="240123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3214EC5-26A2-EF47-1D05-FE79F2D639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6762" y="3731485"/>
            <a:ext cx="3325932" cy="259481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1068290-5DE3-70D5-CCA2-06DC97671E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02694" y="3731485"/>
            <a:ext cx="3262872" cy="259481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E4CBE65-BCFB-17EE-DC88-75F9AD9C38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65566" y="3731486"/>
            <a:ext cx="3300322" cy="2594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1853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E3FC4-9DC9-E5B3-6182-9F5117ACE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6783" y="-95559"/>
            <a:ext cx="9238434" cy="857559"/>
          </a:xfrm>
        </p:spPr>
        <p:txBody>
          <a:bodyPr/>
          <a:lstStyle/>
          <a:p>
            <a:r>
              <a:rPr lang="en-GB" dirty="0"/>
              <a:t>Deimos 2 Body (</a:t>
            </a:r>
            <a:r>
              <a:rPr lang="en-GB" dirty="0" err="1"/>
              <a:t>inc</a:t>
            </a:r>
            <a:r>
              <a:rPr lang="en-GB" dirty="0"/>
              <a:t> = 110</a:t>
            </a:r>
            <a:r>
              <a:rPr lang="en-GB" b="1" dirty="0">
                <a:effectLst/>
              </a:rPr>
              <a:t>°, </a:t>
            </a:r>
            <a:r>
              <a:rPr lang="en-GB" b="1" dirty="0" err="1">
                <a:effectLst/>
              </a:rPr>
              <a:t>tof</a:t>
            </a:r>
            <a:r>
              <a:rPr lang="en-GB" b="1" dirty="0">
                <a:effectLst/>
              </a:rPr>
              <a:t> = 5 days)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750D4A-93AA-AF0A-D34C-14F73B2055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7879" y="1193735"/>
            <a:ext cx="3062843" cy="22411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FF1D743-E2BF-6724-48D0-153B670F1B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1458" y="1187806"/>
            <a:ext cx="2870824" cy="22530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59FF29D-E04F-46D5-291C-DBCDAA7BCB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9051" y="1187806"/>
            <a:ext cx="2823181" cy="224119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F41684C-AB95-06E6-4E78-0BAD5431D2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1040" y="3428999"/>
            <a:ext cx="3301567" cy="24860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AD87767-DEC4-F690-0BAD-60BFC5ABB9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39626" y="3434929"/>
            <a:ext cx="3184127" cy="248602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E10BED9-C829-6244-01E0-C838882641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23753" y="3428999"/>
            <a:ext cx="3214488" cy="2486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4405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E3FC4-9DC9-E5B3-6182-9F5117ACE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775" y="0"/>
            <a:ext cx="12192000" cy="857559"/>
          </a:xfrm>
        </p:spPr>
        <p:txBody>
          <a:bodyPr/>
          <a:lstStyle/>
          <a:p>
            <a:r>
              <a:rPr lang="en-GB" dirty="0"/>
              <a:t>2 Body and </a:t>
            </a:r>
            <a:r>
              <a:rPr lang="en-GB" dirty="0" err="1"/>
              <a:t>Nonspherical</a:t>
            </a:r>
            <a:r>
              <a:rPr lang="en-GB" dirty="0"/>
              <a:t> (</a:t>
            </a:r>
            <a:r>
              <a:rPr lang="en-GB" dirty="0" err="1"/>
              <a:t>inc</a:t>
            </a:r>
            <a:r>
              <a:rPr lang="en-GB" dirty="0"/>
              <a:t> = 110</a:t>
            </a:r>
            <a:r>
              <a:rPr lang="en-GB" b="1" dirty="0">
                <a:effectLst/>
              </a:rPr>
              <a:t>°, </a:t>
            </a:r>
            <a:r>
              <a:rPr lang="en-GB" b="1" dirty="0" err="1">
                <a:effectLst/>
              </a:rPr>
              <a:t>tof</a:t>
            </a:r>
            <a:r>
              <a:rPr lang="en-GB" b="1" dirty="0">
                <a:effectLst/>
              </a:rPr>
              <a:t> = 5 days)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430A91-A2D2-793E-5C0A-1CDA851A0A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6198" y="1194975"/>
            <a:ext cx="3248577" cy="24305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66A6DDB-3A4A-C7A7-6EC6-2B71264647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4776" y="1194975"/>
            <a:ext cx="3088288" cy="24305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C3E0C06-3BA0-CE2F-74E0-225546B1F5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3065" y="1194975"/>
            <a:ext cx="3001783" cy="243056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FF32E89-EE5B-0B40-6D64-A92F2C3D0C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5298" y="3625537"/>
            <a:ext cx="3248577" cy="261491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D9D4BA6-35BC-0A5F-FC77-4A42E9651C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33875" y="3625537"/>
            <a:ext cx="3299192" cy="261491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140D985-5DEB-64CF-4038-253F7662E12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33066" y="3625537"/>
            <a:ext cx="3338615" cy="2614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1457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E3FC4-9DC9-E5B3-6182-9F5117ACE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6733" y="-95559"/>
            <a:ext cx="9944100" cy="857559"/>
          </a:xfrm>
        </p:spPr>
        <p:txBody>
          <a:bodyPr/>
          <a:lstStyle/>
          <a:p>
            <a:r>
              <a:rPr lang="en-GB" dirty="0"/>
              <a:t>2 body and 3 body (</a:t>
            </a:r>
            <a:r>
              <a:rPr lang="en-GB" dirty="0" err="1"/>
              <a:t>inc</a:t>
            </a:r>
            <a:r>
              <a:rPr lang="en-GB" dirty="0"/>
              <a:t> = 110</a:t>
            </a:r>
            <a:r>
              <a:rPr lang="en-GB" b="1" dirty="0">
                <a:effectLst/>
              </a:rPr>
              <a:t>°, </a:t>
            </a:r>
            <a:r>
              <a:rPr lang="en-GB" b="1" dirty="0" err="1">
                <a:effectLst/>
              </a:rPr>
              <a:t>tof</a:t>
            </a:r>
            <a:r>
              <a:rPr lang="en-GB" b="1" dirty="0">
                <a:effectLst/>
              </a:rPr>
              <a:t> = 5 days)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0D0D51-DC1D-192A-A52A-AA8F95B441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589" y="1222210"/>
            <a:ext cx="3455993" cy="26046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7761CDC-A401-CA8B-08EC-CE958FE7AE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1397" y="1221515"/>
            <a:ext cx="3328149" cy="26046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6811E0E-29A2-E538-0816-1728B3FC42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1622" y="1221515"/>
            <a:ext cx="3277889" cy="260463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5CC09D5-047D-D775-36D5-5EF4F30122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2640" y="3826849"/>
            <a:ext cx="3277890" cy="260327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EA0009A-4EB5-B237-3254-933F59C2D2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20530" y="3826849"/>
            <a:ext cx="3242040" cy="260327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02F2D37-FE8F-BBD4-6EF1-0053C8CB53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62570" y="3826848"/>
            <a:ext cx="3328149" cy="2602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1584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E3FC4-9DC9-E5B3-6182-9F5117ACE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90" y="-95559"/>
            <a:ext cx="9957786" cy="857559"/>
          </a:xfrm>
        </p:spPr>
        <p:txBody>
          <a:bodyPr/>
          <a:lstStyle/>
          <a:p>
            <a:r>
              <a:rPr lang="en-GB" dirty="0"/>
              <a:t>Full Force Model (</a:t>
            </a:r>
            <a:r>
              <a:rPr lang="en-GB" dirty="0" err="1"/>
              <a:t>inc</a:t>
            </a:r>
            <a:r>
              <a:rPr lang="en-GB" dirty="0"/>
              <a:t> = 179</a:t>
            </a:r>
            <a:r>
              <a:rPr lang="en-GB" b="1" dirty="0">
                <a:effectLst/>
              </a:rPr>
              <a:t>°, </a:t>
            </a:r>
            <a:r>
              <a:rPr lang="en-GB" b="1" dirty="0" err="1">
                <a:effectLst/>
              </a:rPr>
              <a:t>tof</a:t>
            </a:r>
            <a:r>
              <a:rPr lang="en-GB" b="1" dirty="0">
                <a:effectLst/>
              </a:rPr>
              <a:t> = 90 days)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91D108-5B5E-ADE8-E238-A588441C80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5766" y="1209609"/>
            <a:ext cx="3339287" cy="24103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9260790-FBA2-9181-9159-AE8158418C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5053" y="1209609"/>
            <a:ext cx="3054125" cy="241034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47C4289-FEFD-4898-A386-F3BBFE4214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9178" y="1218296"/>
            <a:ext cx="3071185" cy="241034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A4451AE-B81D-A825-A755-A33149D79F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889" y="3628642"/>
            <a:ext cx="3111494" cy="261217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8E0A170-7A02-DAB9-0A32-AA5207AC3B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76586" y="3628643"/>
            <a:ext cx="3339287" cy="262085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CE7795D-7A31-A4F5-AC80-5770967F7A0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15873" y="3628642"/>
            <a:ext cx="3607282" cy="2612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3175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EED5540-64E5-4258-ABA4-753F07B71B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4571506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760E4C7-47B8-4356-ABCA-CC9C79E2D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24F4927-E645-48C1-B709-AC214B1B75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79" y="-786"/>
            <a:ext cx="6096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Oval 15">
            <a:extLst>
              <a:ext uri="{FF2B5EF4-FFF2-40B4-BE49-F238E27FC236}">
                <a16:creationId xmlns:a16="http://schemas.microsoft.com/office/drawing/2014/main" id="{5C3A0317-07C5-421D-8353-23737ABDC4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3197" y="1113411"/>
            <a:ext cx="4629606" cy="462960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7AD4C2-6660-59B9-B45A-C4E81A8A71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569" y="2286000"/>
            <a:ext cx="3936275" cy="135170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110000"/>
              </a:lnSpc>
            </a:pPr>
            <a:r>
              <a:rPr lang="en-US" sz="2000"/>
              <a:t>Inclination closest to polar (safe 20 days) = 144</a:t>
            </a:r>
            <a:r>
              <a:rPr lang="en-US" sz="2000">
                <a:effectLst/>
              </a:rPr>
              <a:t>°</a:t>
            </a:r>
            <a:endParaRPr lang="en-US" sz="20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D77642-C56A-020E-6DEF-BDC22600FEB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858000" y="1685926"/>
            <a:ext cx="4572000" cy="3486149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14C5C93-B9E9-4392-ADCF-ABF21209D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562423" y="3960586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92291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EED5540-64E5-4258-ABA4-753F07B71B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4571506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760E4C7-47B8-4356-ABCA-CC9C79E2D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24F4927-E645-48C1-B709-AC214B1B75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79" y="-786"/>
            <a:ext cx="6096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Oval 15">
            <a:extLst>
              <a:ext uri="{FF2B5EF4-FFF2-40B4-BE49-F238E27FC236}">
                <a16:creationId xmlns:a16="http://schemas.microsoft.com/office/drawing/2014/main" id="{5C3A0317-07C5-421D-8353-23737ABDC4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3197" y="1113411"/>
            <a:ext cx="4629606" cy="462960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A76A02-CF9C-607A-52F1-0EBA209E29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569" y="2286000"/>
            <a:ext cx="3936275" cy="135170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600"/>
              <a:t>Distant retrograde orbit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CD3DE7E-232F-60F4-B211-6876015336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/>
          </a:blip>
          <a:stretch>
            <a:fillRect/>
          </a:stretch>
        </p:blipFill>
        <p:spPr>
          <a:xfrm>
            <a:off x="6858000" y="1600201"/>
            <a:ext cx="4572000" cy="3657599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14C5C93-B9E9-4392-ADCF-ABF21209D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562423" y="3960586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77455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A01E52-A789-D269-FD04-A4A93654D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75DF0B-4BEE-168B-CB8A-8E6B9597BF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i="1" dirty="0">
                <a:effectLst/>
              </a:rPr>
              <a:t>Distant retrograde orbits</a:t>
            </a:r>
            <a:r>
              <a:rPr lang="en-GB" dirty="0">
                <a:effectLst/>
              </a:rPr>
              <a:t> (no date) </a:t>
            </a:r>
            <a:r>
              <a:rPr lang="en-GB" i="1" dirty="0">
                <a:effectLst/>
              </a:rPr>
              <a:t>References - Research into NASA's Asteroid Redirect Mission</a:t>
            </a:r>
            <a:r>
              <a:rPr lang="en-GB" dirty="0">
                <a:effectLst/>
              </a:rPr>
              <a:t>. Available at: https://web.archive.org/web/20150111224722/http://ccar.colorado.edu/asen5050/projects/projects_2013/Johnson_Kirstyn/finalorbit.html (Accessed: May 1, 2023). </a:t>
            </a:r>
          </a:p>
          <a:p>
            <a:pPr marL="0" indent="0">
              <a:buNone/>
            </a:pPr>
            <a:r>
              <a:rPr lang="en-GB" i="1" dirty="0">
                <a:effectLst/>
              </a:rPr>
              <a:t>Distant Retrograde Orbit</a:t>
            </a:r>
            <a:r>
              <a:rPr lang="en-GB" dirty="0">
                <a:effectLst/>
              </a:rPr>
              <a:t> (no date) </a:t>
            </a:r>
            <a:r>
              <a:rPr lang="en-GB" i="1" dirty="0">
                <a:effectLst/>
              </a:rPr>
              <a:t>Wooster Physicists</a:t>
            </a:r>
            <a:r>
              <a:rPr lang="en-GB" dirty="0">
                <a:effectLst/>
              </a:rPr>
              <a:t>. Available at: https://woosterphysicists.scotblogs.wooster.edu/2022/12/08/distant-retrograde-orbit/ (Accessed: May 1, 2023). </a:t>
            </a:r>
          </a:p>
          <a:p>
            <a:pPr marL="0" indent="0">
              <a:buNone/>
            </a:pPr>
            <a:endParaRPr lang="en-GB" dirty="0">
              <a:effectLst/>
            </a:endParaRP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105831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EED5540-64E5-4258-ABA4-753F07B71B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4571506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9FBCFA0-DE7C-40A3-9978-4F2839067F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CDCD95-39BC-2037-7333-D04FB1E58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524001"/>
            <a:ext cx="3810000" cy="19891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/>
              <a:t>Introduction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0E0E787-6A3F-4579-9E73-AC9FBB0E3A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0564F31-73E3-4680-87FF-579A244722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9197" y="1114197"/>
            <a:ext cx="4629606" cy="462960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AB3E9B-DCCE-AB13-C2D5-75B2A9F2DD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1457" y="2345511"/>
            <a:ext cx="3222273" cy="2166978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51B3B56-501F-42FF-8534-28EF7857BD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562423" y="3829739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13266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EED5540-64E5-4258-ABA4-753F07B71B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4571506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760E4C7-47B8-4356-ABCA-CC9C79E2D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24F4927-E645-48C1-B709-AC214B1B75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79" y="-786"/>
            <a:ext cx="6096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Oval 15">
            <a:extLst>
              <a:ext uri="{FF2B5EF4-FFF2-40B4-BE49-F238E27FC236}">
                <a16:creationId xmlns:a16="http://schemas.microsoft.com/office/drawing/2014/main" id="{5C3A0317-07C5-421D-8353-23737ABDC4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3197" y="1113411"/>
            <a:ext cx="4629606" cy="462960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FA7387-F7A9-D54D-33B1-5CEF819E73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569" y="2286000"/>
            <a:ext cx="3936275" cy="135170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/>
              <a:t>Gravity Validation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8D647C-2247-503B-C494-FD461EEBC5E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858000" y="1668781"/>
            <a:ext cx="4572000" cy="3520439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14C5C93-B9E9-4392-ADCF-ABF21209D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562423" y="3960586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50260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453CD-355E-C788-94BB-5CBDF9AD2B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6783" y="87827"/>
            <a:ext cx="9238434" cy="857559"/>
          </a:xfrm>
        </p:spPr>
        <p:txBody>
          <a:bodyPr/>
          <a:lstStyle/>
          <a:p>
            <a:r>
              <a:rPr lang="en-GB" dirty="0"/>
              <a:t>Simulation validation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AC8AB8-9069-A17A-5DC7-9D054D6807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249" y="1089527"/>
            <a:ext cx="3664509" cy="26767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62876DD-EEE0-1528-DA83-CCD82CB4B6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1758" y="1090468"/>
            <a:ext cx="3488767" cy="26731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9778B57-98A5-259D-0CFC-BB6CA88948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0525" y="1067100"/>
            <a:ext cx="3133725" cy="269787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A664E33-8ADD-FE86-7251-B123643846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93227" y="3769152"/>
            <a:ext cx="3435979" cy="266974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F3F1695-2F02-AAD2-24CA-396C54AA95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0244" y="3758098"/>
            <a:ext cx="3488767" cy="266719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DD93E12-67BF-2C41-8FE7-33C6D1CB8D3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7250" y="3758098"/>
            <a:ext cx="3435978" cy="2669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9350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B2CC32-D86D-25B7-4814-DC8DC05A5F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/>
              <a:t>ET_Initial</a:t>
            </a:r>
            <a:r>
              <a:rPr lang="en-GB" dirty="0"/>
              <a:t> </a:t>
            </a:r>
          </a:p>
          <a:p>
            <a:r>
              <a:rPr lang="en-GB" dirty="0"/>
              <a:t>1 to 3:</a:t>
            </a:r>
          </a:p>
          <a:p>
            <a:endParaRPr lang="en-GB" dirty="0"/>
          </a:p>
          <a:p>
            <a:r>
              <a:rPr lang="en-GB" dirty="0"/>
              <a:t>3 to 1: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CB9C2E-9C23-65F0-9BC6-2E04F56478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7859" y="2428859"/>
            <a:ext cx="1838582" cy="2286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F80FA48-0662-66E7-8637-8FB26AB3D5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7383" y="2926836"/>
            <a:ext cx="6982799" cy="69542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22B8B02-9545-3A66-AE8F-23239DB680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7383" y="3862341"/>
            <a:ext cx="7306695" cy="657317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EA9126E5-85EA-60D7-F807-B6A322F393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0338" y="1046163"/>
            <a:ext cx="9237662" cy="857250"/>
          </a:xfrm>
        </p:spPr>
        <p:txBody>
          <a:bodyPr/>
          <a:lstStyle/>
          <a:p>
            <a:r>
              <a:rPr lang="en-GB" dirty="0"/>
              <a:t>Ephemeris Time and Rotation Matrices</a:t>
            </a:r>
          </a:p>
        </p:txBody>
      </p:sp>
    </p:spTree>
    <p:extLst>
      <p:ext uri="{BB962C8B-B14F-4D97-AF65-F5344CB8AC3E}">
        <p14:creationId xmlns:p14="http://schemas.microsoft.com/office/powerpoint/2010/main" val="11857734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3821C6F-5DF7-AC78-899C-071CF6C892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0312" y="198438"/>
            <a:ext cx="10066337" cy="857250"/>
          </a:xfrm>
        </p:spPr>
        <p:txBody>
          <a:bodyPr/>
          <a:lstStyle/>
          <a:p>
            <a:r>
              <a:rPr lang="en-GB" dirty="0"/>
              <a:t>Full Force Model (</a:t>
            </a:r>
            <a:r>
              <a:rPr lang="en-GB" dirty="0" err="1"/>
              <a:t>inc</a:t>
            </a:r>
            <a:r>
              <a:rPr lang="en-GB" dirty="0"/>
              <a:t> = 179</a:t>
            </a:r>
            <a:r>
              <a:rPr lang="en-GB" b="1" dirty="0">
                <a:effectLst/>
              </a:rPr>
              <a:t>°, </a:t>
            </a:r>
            <a:r>
              <a:rPr lang="en-GB" b="1" dirty="0" err="1">
                <a:effectLst/>
              </a:rPr>
              <a:t>tof</a:t>
            </a:r>
            <a:r>
              <a:rPr lang="en-GB" b="1" dirty="0">
                <a:effectLst/>
              </a:rPr>
              <a:t> = 5 days)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6F43E78-CCAD-38FB-602B-8A538D8C3C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1179" y="1276268"/>
            <a:ext cx="3190875" cy="23619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91C33D6-70C3-6014-BE10-AB655B78EB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2054" y="1286756"/>
            <a:ext cx="2939372" cy="236192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433B9D2-3B84-554D-C5E5-A1F351D76F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1425" y="1276268"/>
            <a:ext cx="3013752" cy="236475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CBABEC8-9C0C-FE58-4742-C32A9C5DE7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3474" y="3648685"/>
            <a:ext cx="3190875" cy="262461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86F4615-27AA-B82F-CECB-5FA05CBC59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24349" y="3651175"/>
            <a:ext cx="3267076" cy="262979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EDC2163-8069-7514-B1A0-97C7A0A6DB4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91425" y="3648685"/>
            <a:ext cx="3280774" cy="2624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6056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E3FC4-9DC9-E5B3-6182-9F5117ACE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6783" y="32942"/>
            <a:ext cx="9238434" cy="857559"/>
          </a:xfrm>
        </p:spPr>
        <p:txBody>
          <a:bodyPr/>
          <a:lstStyle/>
          <a:p>
            <a:r>
              <a:rPr lang="en-GB" dirty="0"/>
              <a:t>Deimos 2 Body (</a:t>
            </a:r>
            <a:r>
              <a:rPr lang="en-GB" dirty="0" err="1"/>
              <a:t>inc</a:t>
            </a:r>
            <a:r>
              <a:rPr lang="en-GB" dirty="0"/>
              <a:t> = 179</a:t>
            </a:r>
            <a:r>
              <a:rPr lang="en-GB" b="1" dirty="0">
                <a:effectLst/>
              </a:rPr>
              <a:t>°, </a:t>
            </a:r>
            <a:r>
              <a:rPr lang="en-GB" b="1" dirty="0" err="1">
                <a:effectLst/>
              </a:rPr>
              <a:t>tof</a:t>
            </a:r>
            <a:r>
              <a:rPr lang="en-GB" b="1" dirty="0">
                <a:effectLst/>
              </a:rPr>
              <a:t> = 5 days)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19F6D7-A513-C713-5AC3-13C4EA290D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558" y="1061643"/>
            <a:ext cx="3432613" cy="24816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E5602AE-E455-FA94-A672-9C7B67A286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3172" y="1061643"/>
            <a:ext cx="3282104" cy="248740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4C4E1DB-EAA5-DEFD-3C09-8247CDEDE0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5277" y="1061643"/>
            <a:ext cx="3209924" cy="25091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A3C65B1-7A55-7C53-45EE-656EE16D3E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6662" y="3543301"/>
            <a:ext cx="3420404" cy="264360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361B92E-0340-F222-D2E7-AC6DD2655A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40786" y="3543300"/>
            <a:ext cx="3315783" cy="264360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3BA9CA8-FB74-E41B-C9E5-7B2CF31704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15276" y="3543300"/>
            <a:ext cx="3462925" cy="2643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023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E3FC4-9DC9-E5B3-6182-9F5117ACE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450" y="0"/>
            <a:ext cx="11639550" cy="857559"/>
          </a:xfrm>
        </p:spPr>
        <p:txBody>
          <a:bodyPr/>
          <a:lstStyle/>
          <a:p>
            <a:r>
              <a:rPr lang="en-GB" dirty="0"/>
              <a:t>2 Body and </a:t>
            </a:r>
            <a:r>
              <a:rPr lang="en-GB" dirty="0" err="1"/>
              <a:t>Nonspherical</a:t>
            </a:r>
            <a:r>
              <a:rPr lang="en-GB" dirty="0"/>
              <a:t> (</a:t>
            </a:r>
            <a:r>
              <a:rPr lang="en-GB" dirty="0" err="1"/>
              <a:t>inc</a:t>
            </a:r>
            <a:r>
              <a:rPr lang="en-GB" dirty="0"/>
              <a:t> = 179</a:t>
            </a:r>
            <a:r>
              <a:rPr lang="en-GB" b="1" dirty="0">
                <a:effectLst/>
              </a:rPr>
              <a:t>°, </a:t>
            </a:r>
            <a:r>
              <a:rPr lang="en-GB" b="1" dirty="0" err="1">
                <a:effectLst/>
              </a:rPr>
              <a:t>tof</a:t>
            </a:r>
            <a:r>
              <a:rPr lang="en-GB" b="1" dirty="0">
                <a:effectLst/>
              </a:rPr>
              <a:t> = 5 days)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B1C1C2-E15F-47D9-ABD7-EFBD0975A5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8607" y="1230663"/>
            <a:ext cx="3224769" cy="23463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75D6A6A-CB26-E955-AEBC-E326869B05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6815" y="1242606"/>
            <a:ext cx="3010819" cy="234633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BC6FFBC-A71C-987C-C328-A7335B940A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1073" y="1242606"/>
            <a:ext cx="3053246" cy="23463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3093353-4131-2F8B-D27E-DAD3703462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7680" y="3588942"/>
            <a:ext cx="3391443" cy="263917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6A6AF82-0027-0977-063A-9233AE7406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14577" y="3588942"/>
            <a:ext cx="3391443" cy="265111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4BAB806-7AC6-1304-6D26-9F81255364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06019" y="3588940"/>
            <a:ext cx="3450913" cy="2639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7546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E3FC4-9DC9-E5B3-6182-9F5117ACE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1575" y="0"/>
            <a:ext cx="10325100" cy="857559"/>
          </a:xfrm>
        </p:spPr>
        <p:txBody>
          <a:bodyPr/>
          <a:lstStyle/>
          <a:p>
            <a:r>
              <a:rPr lang="en-GB" dirty="0"/>
              <a:t>2 body and 3 body (</a:t>
            </a:r>
            <a:r>
              <a:rPr lang="en-GB" dirty="0" err="1"/>
              <a:t>inc</a:t>
            </a:r>
            <a:r>
              <a:rPr lang="en-GB" dirty="0"/>
              <a:t> = 179</a:t>
            </a:r>
            <a:r>
              <a:rPr lang="en-GB" b="1" dirty="0">
                <a:effectLst/>
              </a:rPr>
              <a:t>°, </a:t>
            </a:r>
            <a:r>
              <a:rPr lang="en-GB" b="1" dirty="0" err="1">
                <a:effectLst/>
              </a:rPr>
              <a:t>tof</a:t>
            </a:r>
            <a:r>
              <a:rPr lang="en-GB" b="1" dirty="0">
                <a:effectLst/>
              </a:rPr>
              <a:t> = 5 days)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29DAF3-75C6-B2F2-FBC8-97504C6F6E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6376" y="1347384"/>
            <a:ext cx="3253360" cy="2293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F540CDB-6077-5673-C665-485C4FE282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9736" y="1337772"/>
            <a:ext cx="3090290" cy="230320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738771E-954E-86FF-8E59-C6164C832C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0026" y="1347384"/>
            <a:ext cx="2933699" cy="231472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3EAAA24-A04E-52D8-9329-5CE21FF8D1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1575" y="3640984"/>
            <a:ext cx="3253360" cy="264466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93FAF14-EB54-1FF7-25ED-E602D9A85B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24934" y="3640983"/>
            <a:ext cx="3306869" cy="264466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20C6B5F-505E-D1C7-2AB4-3997A1E7B2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31803" y="3640982"/>
            <a:ext cx="3414840" cy="2644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923524"/>
      </p:ext>
    </p:extLst>
  </p:cSld>
  <p:clrMapOvr>
    <a:masterClrMapping/>
  </p:clrMapOvr>
</p:sld>
</file>

<file path=ppt/theme/theme1.xml><?xml version="1.0" encoding="utf-8"?>
<a:theme xmlns:a="http://schemas.openxmlformats.org/drawingml/2006/main" name="PortalVTI">
  <a:themeElements>
    <a:clrScheme name="AnalogousFromRegularSeedLeftStep">
      <a:dk1>
        <a:srgbClr val="000000"/>
      </a:dk1>
      <a:lt1>
        <a:srgbClr val="FFFFFF"/>
      </a:lt1>
      <a:dk2>
        <a:srgbClr val="203835"/>
      </a:dk2>
      <a:lt2>
        <a:srgbClr val="E8E4E2"/>
      </a:lt2>
      <a:accent1>
        <a:srgbClr val="4AA2C6"/>
      </a:accent1>
      <a:accent2>
        <a:srgbClr val="38B4A4"/>
      </a:accent2>
      <a:accent3>
        <a:srgbClr val="43B577"/>
      </a:accent3>
      <a:accent4>
        <a:srgbClr val="38B43D"/>
      </a:accent4>
      <a:accent5>
        <a:srgbClr val="6CB242"/>
      </a:accent5>
      <a:accent6>
        <a:srgbClr val="93AB35"/>
      </a:accent6>
      <a:hlink>
        <a:srgbClr val="BF643F"/>
      </a:hlink>
      <a:folHlink>
        <a:srgbClr val="7F7F7F"/>
      </a:folHlink>
    </a:clrScheme>
    <a:fontScheme name="Earth">
      <a:majorFont>
        <a:latin typeface="Trade Gothic Next Cond"/>
        <a:ea typeface=""/>
        <a:cs typeface=""/>
      </a:majorFont>
      <a:minorFont>
        <a:latin typeface="Trade Gothic Next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rtalVTI" id="{0E0D5035-C7F2-4607-91F4-D5D5F886A15A}" vid="{EAFF3D8B-AC13-4E90-80A9-182200FBC86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589</TotalTime>
  <Words>265</Words>
  <Application>Microsoft Office PowerPoint</Application>
  <PresentationFormat>Widescreen</PresentationFormat>
  <Paragraphs>24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Trade Gothic Next Cond</vt:lpstr>
      <vt:lpstr>Trade Gothic Next Light</vt:lpstr>
      <vt:lpstr>PortalVTI</vt:lpstr>
      <vt:lpstr>Applied Orbital Mechanics: Project 2</vt:lpstr>
      <vt:lpstr>Introduction</vt:lpstr>
      <vt:lpstr>Gravity Validation</vt:lpstr>
      <vt:lpstr>Simulation validation</vt:lpstr>
      <vt:lpstr>Ephemeris Time and Rotation Matrices</vt:lpstr>
      <vt:lpstr>Full Force Model (inc = 179°, tof = 5 days)</vt:lpstr>
      <vt:lpstr>Deimos 2 Body (inc = 179°, tof = 5 days)</vt:lpstr>
      <vt:lpstr>2 Body and Nonspherical (inc = 179°, tof = 5 days)</vt:lpstr>
      <vt:lpstr>2 body and 3 body (inc = 179°, tof = 5 days)</vt:lpstr>
      <vt:lpstr>Full Force Model (inc = 110°, tof = 5 days)</vt:lpstr>
      <vt:lpstr>Deimos 2 Body (inc = 110°, tof = 5 days)</vt:lpstr>
      <vt:lpstr>2 Body and Nonspherical (inc = 110°, tof = 5 days)</vt:lpstr>
      <vt:lpstr>2 body and 3 body (inc = 110°, tof = 5 days)</vt:lpstr>
      <vt:lpstr>Full Force Model (inc = 179°, tof = 90 days)</vt:lpstr>
      <vt:lpstr>Inclination closest to polar (safe 20 days) = 144°</vt:lpstr>
      <vt:lpstr>Distant retrograde orbit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Applied Orbital Mechanics: Project 2</dc:title>
  <dc:creator>Victor Branea</dc:creator>
  <cp:lastModifiedBy>Victor Branea</cp:lastModifiedBy>
  <cp:revision>3</cp:revision>
  <dcterms:created xsi:type="dcterms:W3CDTF">2023-05-01T19:44:54Z</dcterms:created>
  <dcterms:modified xsi:type="dcterms:W3CDTF">2023-05-02T05:34:36Z</dcterms:modified>
</cp:coreProperties>
</file>